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8"/>
  </p:notesMasterIdLst>
  <p:handoutMasterIdLst>
    <p:handoutMasterId r:id="rId9"/>
  </p:handoutMasterIdLst>
  <p:sldIdLst>
    <p:sldId id="256" r:id="rId2"/>
    <p:sldId id="271" r:id="rId3"/>
    <p:sldId id="272" r:id="rId4"/>
    <p:sldId id="275" r:id="rId5"/>
    <p:sldId id="273" r:id="rId6"/>
    <p:sldId id="274" r:id="rId7"/>
  </p:sldIdLst>
  <p:sldSz cx="12192000" cy="6858000"/>
  <p:notesSz cx="6858000" cy="9144000"/>
  <p:defaultTextStyle>
    <a:defPPr rtl="0"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欢迎" id="{E75E278A-FF0E-49A4-B170-79828D63BBAD}">
          <p14:sldIdLst>
            <p14:sldId id="256"/>
          </p14:sldIdLst>
        </p14:section>
        <p14:section name="设计、平滑、添加注释、协作、操作说明搜索" id="{B9B51309-D148-4332-87C2-07BE32FBCA3B}">
          <p14:sldIdLst>
            <p14:sldId id="271"/>
            <p14:sldId id="272"/>
            <p14:sldId id="275"/>
            <p14:sldId id="273"/>
            <p14:sldId id="274"/>
          </p14:sldIdLst>
        </p14:section>
        <p14:section name="了解详细信息" id="{2CC34DB2-6590-42C0-AD4B-A04C6060184E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3" name="作者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24726"/>
    <a:srgbClr val="404040"/>
    <a:srgbClr val="FF9B45"/>
    <a:srgbClr val="DD462F"/>
    <a:srgbClr val="F8CFB6"/>
    <a:srgbClr val="F8CAB6"/>
    <a:srgbClr val="923922"/>
    <a:srgbClr val="F5F5F5"/>
    <a:srgbClr val="F2F2F2"/>
    <a:srgbClr val="D2B4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92" autoAdjust="0"/>
    <p:restoredTop sz="94241" autoAdjust="0"/>
  </p:normalViewPr>
  <p:slideViewPr>
    <p:cSldViewPr snapToGrid="0">
      <p:cViewPr varScale="1">
        <p:scale>
          <a:sx n="75" d="100"/>
          <a:sy n="75" d="100"/>
        </p:scale>
        <p:origin x="134" y="51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5" d="100"/>
          <a:sy n="75" d="100"/>
        </p:scale>
        <p:origin x="3610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AA071E02-3F1A-4B0B-8EE9-4F1B741D9601}" type="datetime1">
              <a:rPr lang="zh-CN" altLang="en-US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2024/5/18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9C679768-A2FC-4D08-91F6-8DCE6C566B36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‹#›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025516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81DCBD32-5E35-4514-9815-F3DDD3668777}" type="datetime1">
              <a:rPr lang="zh-CN" altLang="en-US" smtClean="0"/>
              <a:t>2024/5/18</a:t>
            </a:fld>
            <a:endParaRPr 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zh-cn" dirty="0"/>
              <a:t>单击此处编辑母版文本样式</a:t>
            </a:r>
          </a:p>
          <a:p>
            <a:pPr lvl="1" rtl="0"/>
            <a:r>
              <a:rPr lang="zh-cn" dirty="0"/>
              <a:t>第二级</a:t>
            </a:r>
          </a:p>
          <a:p>
            <a:pPr lvl="2" rtl="0"/>
            <a:r>
              <a:rPr lang="zh-cn" dirty="0"/>
              <a:t>第三级</a:t>
            </a:r>
          </a:p>
          <a:p>
            <a:pPr lvl="3" rtl="0"/>
            <a:r>
              <a:rPr lang="zh-cn" dirty="0"/>
              <a:t>第四级</a:t>
            </a:r>
          </a:p>
          <a:p>
            <a:pPr lvl="4" rtl="0"/>
            <a:r>
              <a:rPr lang="zh-cn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DF61EA0F-A667-4B49-8422-0062BC55E2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191029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F61EA0F-A667-4B49-8422-0062BC55E249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1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117698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F61EA0F-A667-4B49-8422-0062BC55E249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2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54013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F61EA0F-A667-4B49-8422-0062BC55E249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3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435260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F61EA0F-A667-4B49-8422-0062BC55E249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4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537727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F61EA0F-A667-4B49-8422-0062BC55E249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5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310442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F61EA0F-A667-4B49-8422-0062BC55E249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6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07186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长方形 6"/>
          <p:cNvSpPr/>
          <p:nvPr userDrawn="1"/>
        </p:nvSpPr>
        <p:spPr bwMode="blackWhite">
          <a:xfrm>
            <a:off x="254950" y="262784"/>
            <a:ext cx="11682101" cy="6332433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zh-CN" altLang="en-US" sz="1800" noProof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latin typeface="Microsoft YaHei UI Light" panose="020B0502040204020203" pitchFamily="34" charset="-122"/>
                <a:ea typeface="Microsoft YaHei UI Light" panose="020B0502040204020203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17185494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长方形 8"/>
          <p:cNvSpPr/>
          <p:nvPr userDrawn="1"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 rtl="0"/>
            <a:endParaRPr lang="zh-CN" altLang="en-US" sz="1800" noProof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cxnSp>
        <p:nvCxnSpPr>
          <p:cNvPr id="12" name="直接连接符​​(S) 11"/>
          <p:cNvCxnSpPr/>
          <p:nvPr userDrawn="1"/>
        </p:nvCxnSpPr>
        <p:spPr>
          <a:xfrm>
            <a:off x="604434" y="1196392"/>
            <a:ext cx="10983132" cy="0"/>
          </a:xfrm>
          <a:prstGeom prst="line">
            <a:avLst/>
          </a:prstGeom>
          <a:ln w="25400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521207" y="448056"/>
            <a:ext cx="6877119" cy="640080"/>
          </a:xfrm>
        </p:spPr>
        <p:txBody>
          <a:bodyPr rtlCol="0" anchor="b" anchorCtr="0">
            <a:normAutofit/>
          </a:bodyPr>
          <a:lstStyle>
            <a:lvl1pPr>
              <a:defRPr sz="2800">
                <a:solidFill>
                  <a:schemeClr val="bg2">
                    <a:lumMod val="2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0"/>
          </p:nvPr>
        </p:nvSpPr>
        <p:spPr>
          <a:xfrm>
            <a:off x="539496" y="1435608"/>
            <a:ext cx="4416552" cy="397764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>
              <a:def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</a:lstStyle>
          <a:p>
            <a:pPr marL="0" lvl="0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单击此处编辑母版文本样式</a:t>
            </a:r>
          </a:p>
          <a:p>
            <a:pPr marL="0" lvl="1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二级</a:t>
            </a:r>
          </a:p>
          <a:p>
            <a:pPr marL="0" lvl="2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三级</a:t>
            </a:r>
          </a:p>
          <a:p>
            <a:pPr marL="0" lvl="3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四级</a:t>
            </a:r>
          </a:p>
          <a:p>
            <a:pPr marL="0" lvl="4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五级</a:t>
            </a:r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53949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FC0AFDC1-AB40-4941-83E0-44D5ED544864}" type="datetime1">
              <a:rPr lang="zh-CN" altLang="en-US" noProof="0" smtClean="0"/>
              <a:t>2024/5/18</a:t>
            </a:fld>
            <a:endParaRPr lang="zh-CN" altLang="en-US" noProof="0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4648200" y="62039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noProof="0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37192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9860EDB8-5305-433F-BE41-D7A86D811DB3}" type="slidenum">
              <a:rPr lang="en-US" altLang="zh-CN" noProof="0" smtClean="0"/>
              <a:pPr/>
              <a:t>‹#›</a:t>
            </a:fld>
            <a:endParaRPr lang="zh-CN" altLang="en-US" noProof="0"/>
          </a:p>
        </p:txBody>
      </p:sp>
    </p:spTree>
    <p:extLst>
      <p:ext uri="{BB962C8B-B14F-4D97-AF65-F5344CB8AC3E}">
        <p14:creationId xmlns:p14="http://schemas.microsoft.com/office/powerpoint/2010/main" val="21858365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长方形 8"/>
          <p:cNvSpPr/>
          <p:nvPr userDrawn="1"/>
        </p:nvSpPr>
        <p:spPr>
          <a:xfrm>
            <a:off x="254951" y="262784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zh-CN" altLang="en-US" sz="1800" noProof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0" name="长方形 9"/>
          <p:cNvSpPr/>
          <p:nvPr userDrawn="1"/>
        </p:nvSpPr>
        <p:spPr bwMode="blackWhite">
          <a:xfrm>
            <a:off x="254950" y="262784"/>
            <a:ext cx="11682101" cy="2072643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zh-CN" altLang="en-US" sz="1800" noProof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21208" y="1536192"/>
            <a:ext cx="6876288" cy="640080"/>
          </a:xfrm>
        </p:spPr>
        <p:txBody>
          <a:bodyPr rtlCol="0">
            <a:normAutofit/>
          </a:bodyPr>
          <a:lstStyle>
            <a:lvl1pPr>
              <a:defRPr sz="360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539496" y="2560320"/>
            <a:ext cx="9445752" cy="397764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>
              <a:def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</a:lstStyle>
          <a:p>
            <a:pPr marL="0" lvl="0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单击此处编辑母版文本样式</a:t>
            </a:r>
          </a:p>
          <a:p>
            <a:pPr marL="0" lvl="1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二级</a:t>
            </a:r>
          </a:p>
          <a:p>
            <a:pPr marL="0" lvl="2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三级</a:t>
            </a:r>
          </a:p>
          <a:p>
            <a:pPr marL="0" lvl="3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四级</a:t>
            </a:r>
          </a:p>
          <a:p>
            <a:pPr marL="0" lvl="4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13356555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长方形 6"/>
          <p:cNvSpPr/>
          <p:nvPr userDrawn="1"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 rtl="0"/>
            <a:endParaRPr lang="zh-CN" altLang="en-US" sz="1800" noProof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21208" y="448056"/>
            <a:ext cx="6876288" cy="64008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pPr rtl="0"/>
            <a:r>
              <a:rPr lang="zh-CN" altLang="en-US" noProof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9496" y="1435608"/>
            <a:ext cx="4416552" cy="39776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zh-CN" altLang="en-US" noProof="0"/>
              <a:t>单击此处编辑母版文本样式</a:t>
            </a:r>
          </a:p>
          <a:p>
            <a:pPr lvl="1" rtl="0"/>
            <a:r>
              <a:rPr lang="zh-CN" altLang="en-US" noProof="0"/>
              <a:t>第二级</a:t>
            </a:r>
          </a:p>
          <a:p>
            <a:pPr lvl="2" rtl="0"/>
            <a:r>
              <a:rPr lang="zh-CN" altLang="en-US" noProof="0"/>
              <a:t>第三级</a:t>
            </a:r>
          </a:p>
          <a:p>
            <a:pPr lvl="3" rtl="0"/>
            <a:r>
              <a:rPr lang="zh-CN" altLang="en-US" noProof="0"/>
              <a:t>第四级</a:t>
            </a:r>
          </a:p>
          <a:p>
            <a:pPr lvl="4" rtl="0"/>
            <a:r>
              <a:rPr lang="zh-CN" altLang="en-US" noProof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3949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1814A537-FBC6-4533-8B31-767E68D33208}" type="datetime1">
              <a:rPr lang="zh-CN" altLang="en-US" noProof="0" smtClean="0"/>
              <a:t>2024/5/18</a:t>
            </a:fld>
            <a:endParaRPr lang="zh-CN" altLang="en-US" noProof="0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648200" y="62039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noProof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375904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9860EDB8-5305-433F-BE41-D7A86D811DB3}" type="slidenum">
              <a:rPr lang="en-US" altLang="zh-CN" noProof="0" smtClean="0"/>
              <a:pPr/>
              <a:t>‹#›</a:t>
            </a:fld>
            <a:endParaRPr lang="zh-CN" altLang="en-US" noProof="0"/>
          </a:p>
        </p:txBody>
      </p:sp>
      <p:cxnSp>
        <p:nvCxnSpPr>
          <p:cNvPr id="8" name="直接连接符​​(S) 7"/>
          <p:cNvCxnSpPr/>
          <p:nvPr userDrawn="1"/>
        </p:nvCxnSpPr>
        <p:spPr>
          <a:xfrm>
            <a:off x="604434" y="1196392"/>
            <a:ext cx="10983132" cy="0"/>
          </a:xfrm>
          <a:prstGeom prst="line">
            <a:avLst/>
          </a:prstGeom>
          <a:ln w="25400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6754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Microsoft YaHei UI Light" panose="020B0502040204020203" pitchFamily="34" charset="-122"/>
          <a:ea typeface="Microsoft YaHei UI Light" panose="020B0502040204020203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Tx/>
        <a:buNone/>
        <a:defRPr lang="en-US" sz="1200" kern="1200" dirty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1pPr>
      <a:lvl2pPr marL="2286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2pPr>
      <a:lvl3pPr marL="6858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3pPr>
      <a:lvl4pPr marL="11430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4pPr>
      <a:lvl5pPr marL="16002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5pPr>
      <a:lvl6pPr marL="20574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6pPr>
      <a:lvl7pPr marL="25146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7pPr>
      <a:lvl8pPr marL="29718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8pPr>
      <a:lvl9pPr marL="34290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1164324"/>
            <a:ext cx="10515600" cy="2387600"/>
          </a:xfrm>
        </p:spPr>
        <p:txBody>
          <a:bodyPr rtlCol="0" anchor="ctr" anchorCtr="0">
            <a:normAutofit/>
          </a:bodyPr>
          <a:lstStyle/>
          <a:p>
            <a:pPr rtl="0"/>
            <a:r>
              <a:rPr lang="en-US" altLang="zh-CN" sz="4800" dirty="0">
                <a:solidFill>
                  <a:schemeClr val="bg1"/>
                </a:solidFill>
              </a:rPr>
              <a:t>Linux</a:t>
            </a:r>
            <a:r>
              <a:rPr lang="zh-CN" altLang="en-US" sz="4800">
                <a:solidFill>
                  <a:schemeClr val="bg1"/>
                </a:solidFill>
              </a:rPr>
              <a:t>基础命令</a:t>
            </a:r>
            <a:endParaRPr lang="en-US" altLang="zh-CN" sz="4800" dirty="0">
              <a:solidFill>
                <a:schemeClr val="bg1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855620" y="2933105"/>
            <a:ext cx="9582736" cy="1137793"/>
          </a:xfrm>
        </p:spPr>
        <p:txBody>
          <a:bodyPr rtlCol="0">
            <a:normAutofit/>
          </a:bodyPr>
          <a:lstStyle/>
          <a:p>
            <a:pPr marL="0" indent="0" rtl="0">
              <a:buNone/>
            </a:pPr>
            <a:endParaRPr lang="zh-CN" altLang="en-US" sz="24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pic>
        <p:nvPicPr>
          <p:cNvPr id="4" name="图片 3" descr="PowerPoint 程序图标"/>
          <p:cNvPicPr>
            <a:picLocks noChangeAspect="1"/>
          </p:cNvPicPr>
          <p:nvPr/>
        </p:nvPicPr>
        <p:blipFill>
          <a:blip r:embed="rId3"/>
          <a:srcRect/>
          <a:stretch/>
        </p:blipFill>
        <p:spPr bwMode="invGray">
          <a:xfrm>
            <a:off x="670216" y="5193062"/>
            <a:ext cx="822960" cy="822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8077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l"/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第一部分：备份操作系统</a:t>
            </a:r>
          </a:p>
        </p:txBody>
      </p:sp>
      <p:sp>
        <p:nvSpPr>
          <p:cNvPr id="38" name="内容占位符 17"/>
          <p:cNvSpPr txBox="1">
            <a:spLocks/>
          </p:cNvSpPr>
          <p:nvPr/>
        </p:nvSpPr>
        <p:spPr>
          <a:xfrm>
            <a:off x="541609" y="1524708"/>
            <a:ext cx="11084333" cy="49414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600"/>
              </a:spcAft>
              <a:buNone/>
              <a:defRPr/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Segoe UI" panose="020B0502040204020203" pitchFamily="34" charset="0"/>
              </a:rPr>
              <a:t>。</a:t>
            </a: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3AF75D6-B87F-4601-7B58-B24E1908DB85}"/>
              </a:ext>
            </a:extLst>
          </p:cNvPr>
          <p:cNvSpPr txBox="1"/>
          <p:nvPr/>
        </p:nvSpPr>
        <p:spPr>
          <a:xfrm>
            <a:off x="5638800" y="2971800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277054A-17E2-DE14-EB53-8179D1B1AA6F}"/>
              </a:ext>
            </a:extLst>
          </p:cNvPr>
          <p:cNvSpPr txBox="1"/>
          <p:nvPr/>
        </p:nvSpPr>
        <p:spPr>
          <a:xfrm>
            <a:off x="645886" y="1589313"/>
            <a:ext cx="107260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Font typeface="+mj-lt"/>
              <a:buAutoNum type="arabicPeriod"/>
            </a:pPr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快照与克隆</a:t>
            </a:r>
            <a:endParaRPr lang="zh-CN" altLang="en-US" b="0" i="0" dirty="0">
              <a:solidFill>
                <a:srgbClr val="0D0D0D"/>
              </a:solidFill>
              <a:effectLst/>
              <a:highlight>
                <a:srgbClr val="FFFFFF"/>
              </a:highlight>
              <a:latin typeface="Söhne"/>
            </a:endParaRPr>
          </a:p>
          <a:p>
            <a:pPr marL="742950" lvl="1" indent="-285750" algn="l">
              <a:buFont typeface="+mj-lt"/>
              <a:buAutoNum type="arabicPeriod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快照：短期备份，允许从特定时间点恢复系统状态。</a:t>
            </a:r>
          </a:p>
          <a:p>
            <a:pPr marL="742950" lvl="1" indent="-285750" algn="l">
              <a:buFont typeface="+mj-lt"/>
              <a:buAutoNum type="arabicPeriod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克隆：长期备份，复制整个系统，适用于创建备份服务器或其他长期存储需求。</a:t>
            </a:r>
          </a:p>
          <a:p>
            <a:pPr marL="742950" lvl="1" indent="-285750" algn="l">
              <a:buFont typeface="+mj-lt"/>
              <a:buAutoNum type="arabicPeriod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区别：快照仅保存变更，占用较少空间；克隆是完整系统的复制。</a:t>
            </a:r>
          </a:p>
        </p:txBody>
      </p:sp>
    </p:spTree>
    <p:extLst>
      <p:ext uri="{BB962C8B-B14F-4D97-AF65-F5344CB8AC3E}">
        <p14:creationId xmlns:p14="http://schemas.microsoft.com/office/powerpoint/2010/main" val="3457616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l"/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第二部分：</a:t>
            </a:r>
            <a:r>
              <a:rPr lang="en-US" altLang="zh-CN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Linux</a:t>
            </a:r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系统使用注意</a:t>
            </a:r>
          </a:p>
        </p:txBody>
      </p:sp>
      <p:sp>
        <p:nvSpPr>
          <p:cNvPr id="38" name="内容占位符 17"/>
          <p:cNvSpPr txBox="1">
            <a:spLocks/>
          </p:cNvSpPr>
          <p:nvPr/>
        </p:nvSpPr>
        <p:spPr>
          <a:xfrm>
            <a:off x="541609" y="1524708"/>
            <a:ext cx="11084333" cy="49414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600"/>
              </a:spcAft>
              <a:buNone/>
              <a:defRPr/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Segoe UI" panose="020B0502040204020203" pitchFamily="34" charset="0"/>
              </a:rPr>
              <a:t>。</a:t>
            </a: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62A6305-06FD-B76F-8156-962CB672234D}"/>
              </a:ext>
            </a:extLst>
          </p:cNvPr>
          <p:cNvSpPr txBox="1"/>
          <p:nvPr/>
        </p:nvSpPr>
        <p:spPr>
          <a:xfrm>
            <a:off x="645886" y="1589313"/>
            <a:ext cx="1072605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Font typeface="+mj-lt"/>
              <a:buAutoNum type="arabicPeriod"/>
            </a:pPr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大小写敏感性</a:t>
            </a:r>
            <a:endParaRPr lang="zh-CN" altLang="en-US" b="0" i="0" dirty="0">
              <a:solidFill>
                <a:srgbClr val="0D0D0D"/>
              </a:solidFill>
              <a:effectLst/>
              <a:highlight>
                <a:srgbClr val="FFFFFF"/>
              </a:highlight>
              <a:latin typeface="Söhne"/>
            </a:endParaRPr>
          </a:p>
          <a:p>
            <a:pPr marL="742950" lvl="1" indent="-285750" algn="l">
              <a:buFont typeface="+mj-lt"/>
              <a:buAutoNum type="arabicPeriod"/>
            </a:pP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Linux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中的文件名、命令和命令选项区分大小写。</a:t>
            </a:r>
          </a:p>
          <a:p>
            <a:pPr algn="l">
              <a:buFont typeface="+mj-lt"/>
              <a:buAutoNum type="arabicPeriod"/>
            </a:pPr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文件“扩展名”</a:t>
            </a:r>
            <a:endParaRPr lang="zh-CN" altLang="en-US" b="0" i="0" dirty="0">
              <a:solidFill>
                <a:srgbClr val="0D0D0D"/>
              </a:solidFill>
              <a:effectLst/>
              <a:highlight>
                <a:srgbClr val="FFFFFF"/>
              </a:highlight>
              <a:latin typeface="Söhne"/>
            </a:endParaRPr>
          </a:p>
          <a:p>
            <a:pPr marL="742950" lvl="1" indent="-285750" algn="l">
              <a:buFont typeface="+mj-lt"/>
              <a:buAutoNum type="arabicPeriod"/>
            </a:pP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Linux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不依赖扩展名识别文件类型，文件类型通过权限位识别。</a:t>
            </a:r>
          </a:p>
          <a:p>
            <a:pPr marL="742950" lvl="1" indent="-285750" algn="l">
              <a:buFont typeface="+mj-lt"/>
              <a:buAutoNum type="arabicPeriod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特殊文件仍使用扩展名以便于管理（例如：压缩包、二进制包）。</a:t>
            </a:r>
          </a:p>
          <a:p>
            <a:pPr algn="l">
              <a:buFont typeface="+mj-lt"/>
              <a:buAutoNum type="arabicPeriod"/>
            </a:pPr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文件系统结构</a:t>
            </a:r>
            <a:endParaRPr lang="zh-CN" altLang="en-US" b="0" i="0" dirty="0">
              <a:solidFill>
                <a:srgbClr val="0D0D0D"/>
              </a:solidFill>
              <a:effectLst/>
              <a:highlight>
                <a:srgbClr val="FFFFFF"/>
              </a:highlight>
              <a:latin typeface="Söhne"/>
            </a:endParaRPr>
          </a:p>
          <a:p>
            <a:pPr marL="742950" lvl="1" indent="-285750" algn="l">
              <a:buFont typeface="+mj-lt"/>
              <a:buAutoNum type="arabicPeriod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所有内容以文件形式保存，包括硬件设备和存储设备。</a:t>
            </a:r>
          </a:p>
          <a:p>
            <a:pPr marL="742950" lvl="1" indent="-285750" algn="l">
              <a:buFont typeface="+mj-lt"/>
              <a:buAutoNum type="arabicPeriod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存储设备需挂载后使用，挂载点类似于</a:t>
            </a: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Windows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中的盘符。</a:t>
            </a:r>
          </a:p>
          <a:p>
            <a:pPr algn="l">
              <a:buFont typeface="+mj-lt"/>
              <a:buAutoNum type="arabicPeriod"/>
            </a:pPr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目录结构与用途</a:t>
            </a:r>
            <a:endParaRPr lang="zh-CN" altLang="en-US" b="0" i="0" dirty="0">
              <a:solidFill>
                <a:srgbClr val="0D0D0D"/>
              </a:solidFill>
              <a:effectLst/>
              <a:highlight>
                <a:srgbClr val="FFFFFF"/>
              </a:highlight>
              <a:latin typeface="Söhne"/>
            </a:endParaRPr>
          </a:p>
          <a:p>
            <a:pPr marL="742950" lvl="1" indent="-285750" algn="l">
              <a:buFont typeface="+mj-lt"/>
              <a:buAutoNum type="arabicPeriod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解释</a:t>
            </a: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Linux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的目录结构，包括各主要目录的用途（例如：</a:t>
            </a: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/bin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、</a:t>
            </a: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/dev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、</a:t>
            </a: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/</a:t>
            </a:r>
            <a:r>
              <a:rPr lang="en-US" altLang="zh-CN" b="0" i="0" dirty="0" err="1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etc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4251906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l"/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第三部分：</a:t>
            </a:r>
            <a:r>
              <a:rPr lang="en-US" altLang="zh-CN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Linux</a:t>
            </a:r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命令入门</a:t>
            </a:r>
          </a:p>
        </p:txBody>
      </p:sp>
      <p:sp>
        <p:nvSpPr>
          <p:cNvPr id="38" name="内容占位符 17"/>
          <p:cNvSpPr txBox="1">
            <a:spLocks/>
          </p:cNvSpPr>
          <p:nvPr/>
        </p:nvSpPr>
        <p:spPr>
          <a:xfrm>
            <a:off x="541609" y="1524708"/>
            <a:ext cx="11084333" cy="49414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600"/>
              </a:spcAft>
              <a:buNone/>
              <a:defRPr/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Segoe UI" panose="020B0502040204020203" pitchFamily="34" charset="0"/>
              </a:rPr>
              <a:t>。</a:t>
            </a: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62A6305-06FD-B76F-8156-962CB672234D}"/>
              </a:ext>
            </a:extLst>
          </p:cNvPr>
          <p:cNvSpPr txBox="1"/>
          <p:nvPr/>
        </p:nvSpPr>
        <p:spPr>
          <a:xfrm>
            <a:off x="645886" y="1589313"/>
            <a:ext cx="1072605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Font typeface="+mj-lt"/>
              <a:buAutoNum type="arabicPeriod"/>
            </a:pPr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终端的使用</a:t>
            </a:r>
            <a:endParaRPr lang="zh-CN" altLang="en-US" b="0" i="0" dirty="0">
              <a:solidFill>
                <a:srgbClr val="0D0D0D"/>
              </a:solidFill>
              <a:effectLst/>
              <a:highlight>
                <a:srgbClr val="FFFFFF"/>
              </a:highlight>
              <a:latin typeface="Söhne"/>
            </a:endParaRPr>
          </a:p>
          <a:p>
            <a:pPr marL="742950" lvl="1" indent="-285750" algn="l">
              <a:buFont typeface="+mj-lt"/>
              <a:buAutoNum type="arabicPeriod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如何启动和使用</a:t>
            </a: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Linux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终端进行命令输入。</a:t>
            </a:r>
          </a:p>
          <a:p>
            <a:pPr algn="l">
              <a:buFont typeface="+mj-lt"/>
              <a:buAutoNum type="arabicPeriod"/>
            </a:pPr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命令格式</a:t>
            </a:r>
            <a:endParaRPr lang="zh-CN" altLang="en-US" b="0" i="0" dirty="0">
              <a:solidFill>
                <a:srgbClr val="0D0D0D"/>
              </a:solidFill>
              <a:effectLst/>
              <a:highlight>
                <a:srgbClr val="FFFFFF"/>
              </a:highlight>
              <a:latin typeface="Söhne"/>
            </a:endParaRPr>
          </a:p>
          <a:p>
            <a:pPr marL="742950" lvl="1" indent="-285750" algn="l">
              <a:buFont typeface="+mj-lt"/>
              <a:buAutoNum type="arabicPeriod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标准命令格式：命令 </a:t>
            </a: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[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选项</a:t>
            </a: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] [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参数</a:t>
            </a: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]</a:t>
            </a:r>
          </a:p>
          <a:p>
            <a:pPr marL="742950" lvl="1" indent="-285750" algn="l">
              <a:buFont typeface="+mj-lt"/>
              <a:buAutoNum type="arabicPeriod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命令补全功能，使用</a:t>
            </a: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Tab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键自动补全命令和路径</a:t>
            </a:r>
          </a:p>
        </p:txBody>
      </p:sp>
    </p:spTree>
    <p:extLst>
      <p:ext uri="{BB962C8B-B14F-4D97-AF65-F5344CB8AC3E}">
        <p14:creationId xmlns:p14="http://schemas.microsoft.com/office/powerpoint/2010/main" val="1978585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l"/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第四部分：</a:t>
            </a:r>
            <a:r>
              <a:rPr lang="en-US" altLang="zh-CN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Linux</a:t>
            </a:r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基础命令</a:t>
            </a:r>
          </a:p>
        </p:txBody>
      </p:sp>
      <p:sp>
        <p:nvSpPr>
          <p:cNvPr id="38" name="内容占位符 17"/>
          <p:cNvSpPr txBox="1">
            <a:spLocks/>
          </p:cNvSpPr>
          <p:nvPr/>
        </p:nvSpPr>
        <p:spPr>
          <a:xfrm>
            <a:off x="541609" y="1524708"/>
            <a:ext cx="11084333" cy="49414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600"/>
              </a:spcAft>
              <a:buNone/>
              <a:defRPr/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Segoe UI" panose="020B0502040204020203" pitchFamily="34" charset="0"/>
              </a:rPr>
              <a:t>。</a:t>
            </a: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223808C8-8094-E3EB-C303-3F309E81FF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3428" y="3106057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19025" rIns="0" bIns="119025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zh-CN" altLang="zh-CN" sz="1200" b="1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常用命令</a:t>
            </a:r>
            <a:endParaRPr kumimoji="0" lang="zh-CN" altLang="zh-CN" sz="1200" b="0" i="0" u="none" strike="noStrike" cap="none" normalizeH="0" baseline="0" dirty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b="1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uname</a:t>
            </a:r>
            <a: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：查看系统信息。</a:t>
            </a:r>
            <a:endParaRPr kumimoji="0" lang="zh-CN" altLang="zh-CN" sz="1200" b="0" i="0" u="none" strike="noStrike" cap="none" normalizeH="0" baseline="0" dirty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b="1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ls</a:t>
            </a:r>
            <a: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：列出目录内容。</a:t>
            </a:r>
            <a:endParaRPr kumimoji="0" lang="zh-CN" altLang="zh-CN" sz="1200" b="0" i="0" u="none" strike="noStrike" cap="none" normalizeH="0" baseline="0" dirty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b="1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pwd</a:t>
            </a:r>
            <a: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：显示当前目录。</a:t>
            </a:r>
            <a:endParaRPr kumimoji="0" lang="zh-CN" altLang="zh-CN" sz="1200" b="0" i="0" u="none" strike="noStrike" cap="none" normalizeH="0" baseline="0" dirty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b="1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cd</a:t>
            </a:r>
            <a: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：改变目录。</a:t>
            </a:r>
            <a:endParaRPr kumimoji="0" lang="zh-CN" altLang="zh-CN" sz="1200" b="0" i="0" u="none" strike="noStrike" cap="none" normalizeH="0" baseline="0" dirty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b="1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clear</a:t>
            </a:r>
            <a: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：清屏。</a:t>
            </a:r>
            <a:endParaRPr kumimoji="0" lang="zh-CN" altLang="zh-CN" sz="1200" b="0" i="0" u="none" strike="noStrike" cap="none" normalizeH="0" baseline="0" dirty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b="1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whoami</a:t>
            </a:r>
            <a: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：显示当前用户。</a:t>
            </a:r>
            <a:endParaRPr kumimoji="0" lang="zh-CN" altLang="zh-CN" sz="1200" b="0" i="0" u="none" strike="noStrike" cap="none" normalizeH="0" baseline="0" dirty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b="1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reboot</a:t>
            </a:r>
            <a: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和</a:t>
            </a:r>
            <a:r>
              <a:rPr kumimoji="0" lang="zh-CN" altLang="zh-CN" b="1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shutdown</a:t>
            </a:r>
            <a: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：重启和关闭系统。</a:t>
            </a:r>
            <a:endParaRPr kumimoji="0" lang="zh-CN" altLang="zh-CN" sz="1200" b="0" i="0" u="none" strike="noStrike" cap="none" normalizeH="0" baseline="0" dirty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b="1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type</a:t>
            </a:r>
            <a: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和</a:t>
            </a:r>
            <a:r>
              <a:rPr kumimoji="0" lang="zh-CN" altLang="zh-CN" b="1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history</a:t>
            </a:r>
            <a: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：查看命令类型和命令历史。</a:t>
            </a:r>
            <a:endParaRPr kumimoji="0" lang="zh-CN" altLang="zh-CN" sz="1200" b="0" i="0" u="none" strike="noStrike" cap="none" normalizeH="0" baseline="0" dirty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2"/>
              <a:tabLst/>
            </a:pPr>
            <a:r>
              <a:rPr kumimoji="0" lang="zh-CN" altLang="zh-CN" sz="1200" b="1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管理主机名</a:t>
            </a:r>
            <a:endParaRPr kumimoji="0" lang="zh-CN" altLang="zh-CN" sz="1200" b="0" i="0" u="none" strike="noStrike" cap="none" normalizeH="0" baseline="0" dirty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Söhne"/>
              </a:rPr>
              <a:t>使用</a:t>
            </a:r>
            <a:r>
              <a:rPr kumimoji="0" lang="zh-CN" altLang="zh-CN" b="1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latin typeface="Arial Unicode MS"/>
                <a:ea typeface="Söhne Mono"/>
              </a:rPr>
              <a:t>hostnamectl</a:t>
            </a:r>
            <a: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rgbClr val="0D0D0D"/>
                </a:solidFill>
                <a:effectLst/>
                <a:ea typeface="Söhne"/>
              </a:rPr>
              <a:t>命令配置和查看系统主机名。</a:t>
            </a:r>
            <a:endParaRPr kumimoji="0" lang="zh-CN" altLang="zh-CN" sz="1200" b="0" i="0" u="none" strike="noStrike" cap="none" normalizeH="0" baseline="0" dirty="0">
              <a:ln>
                <a:noFill/>
              </a:ln>
              <a:solidFill>
                <a:srgbClr val="0D0D0D"/>
              </a:solidFill>
              <a:effectLst/>
              <a:latin typeface="Arial" panose="020B0604020202020204" pitchFamily="34" charset="0"/>
              <a:ea typeface="Söhne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7361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l"/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第五部分：扩展知识</a:t>
            </a:r>
          </a:p>
        </p:txBody>
      </p:sp>
      <p:sp>
        <p:nvSpPr>
          <p:cNvPr id="38" name="内容占位符 17"/>
          <p:cNvSpPr txBox="1">
            <a:spLocks/>
          </p:cNvSpPr>
          <p:nvPr/>
        </p:nvSpPr>
        <p:spPr>
          <a:xfrm>
            <a:off x="541609" y="1524708"/>
            <a:ext cx="11084333" cy="49414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600"/>
              </a:spcAft>
              <a:buNone/>
              <a:defRPr/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Segoe UI" panose="020B0502040204020203" pitchFamily="34" charset="0"/>
              </a:rPr>
              <a:t>。</a:t>
            </a: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B2A9677-A07B-DF8F-FDC3-FD7F8E8F0F88}"/>
              </a:ext>
            </a:extLst>
          </p:cNvPr>
          <p:cNvSpPr txBox="1"/>
          <p:nvPr/>
        </p:nvSpPr>
        <p:spPr>
          <a:xfrm>
            <a:off x="645886" y="1589313"/>
            <a:ext cx="107260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Font typeface="+mj-lt"/>
              <a:buAutoNum type="arabicPeriod"/>
            </a:pPr>
            <a:r>
              <a:rPr lang="en-US" altLang="zh-CN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VMware Tools</a:t>
            </a:r>
            <a:endParaRPr lang="en-US" altLang="zh-CN" b="0" i="0" dirty="0">
              <a:solidFill>
                <a:srgbClr val="0D0D0D"/>
              </a:solidFill>
              <a:effectLst/>
              <a:highlight>
                <a:srgbClr val="FFFFFF"/>
              </a:highlight>
              <a:latin typeface="Söhne"/>
            </a:endParaRPr>
          </a:p>
          <a:p>
            <a:pPr marL="742950" lvl="1" indent="-285750" algn="l">
              <a:buFont typeface="+mj-lt"/>
              <a:buAutoNum type="arabicPeriod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解释</a:t>
            </a: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VMware Tools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的作用和安装过程，增强虚拟机性能和管理功能。</a:t>
            </a:r>
          </a:p>
        </p:txBody>
      </p:sp>
    </p:spTree>
    <p:extLst>
      <p:ext uri="{BB962C8B-B14F-4D97-AF65-F5344CB8AC3E}">
        <p14:creationId xmlns:p14="http://schemas.microsoft.com/office/powerpoint/2010/main" val="3177616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自定义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egoe UI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60957307_TF10001108_Win32" id="{08D89365-2E4C-432D-9349-8DF9B80AEEA1}" vid="{010FF314-90DF-4A21-BD0D-ADCBA34234AC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{97144955-F5F8-43FE-A4F4-98CFFE7518FE}tf10001108_win32</Template>
  <TotalTime>9</TotalTime>
  <Words>327</Words>
  <Application>Microsoft Office PowerPoint</Application>
  <PresentationFormat>宽屏</PresentationFormat>
  <Paragraphs>50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2" baseType="lpstr">
      <vt:lpstr>Arial Unicode MS</vt:lpstr>
      <vt:lpstr>Microsoft YaHei UI</vt:lpstr>
      <vt:lpstr>Microsoft YaHei UI Light</vt:lpstr>
      <vt:lpstr>Söhne</vt:lpstr>
      <vt:lpstr>Arial</vt:lpstr>
      <vt:lpstr>自定义</vt:lpstr>
      <vt:lpstr>Linux基础命令</vt:lpstr>
      <vt:lpstr>第一部分：备份操作系统</vt:lpstr>
      <vt:lpstr>第二部分：Linux系统使用注意</vt:lpstr>
      <vt:lpstr>第三部分：Linux命令入门</vt:lpstr>
      <vt:lpstr>第四部分：Linux基础命令</vt:lpstr>
      <vt:lpstr>第五部分：扩展知识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欢迎使用 PowerPoint</dc:title>
  <dc:creator>时 张</dc:creator>
  <cp:keywords/>
  <cp:lastModifiedBy>时 张</cp:lastModifiedBy>
  <cp:revision>5</cp:revision>
  <dcterms:created xsi:type="dcterms:W3CDTF">2024-05-18T07:41:34Z</dcterms:created>
  <dcterms:modified xsi:type="dcterms:W3CDTF">2024-05-18T07:59:01Z</dcterms:modified>
  <cp:version/>
</cp:coreProperties>
</file>